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59" r:id="rId5"/>
    <p:sldId id="318" r:id="rId6"/>
    <p:sldId id="261" r:id="rId7"/>
    <p:sldId id="262" r:id="rId8"/>
    <p:sldId id="264" r:id="rId9"/>
    <p:sldId id="265" r:id="rId10"/>
    <p:sldId id="316" r:id="rId11"/>
    <p:sldId id="317" r:id="rId12"/>
    <p:sldId id="266" r:id="rId13"/>
    <p:sldId id="267" r:id="rId14"/>
    <p:sldId id="309" r:id="rId15"/>
    <p:sldId id="268" r:id="rId16"/>
    <p:sldId id="269" r:id="rId17"/>
    <p:sldId id="270" r:id="rId18"/>
    <p:sldId id="271" r:id="rId19"/>
    <p:sldId id="272" r:id="rId20"/>
    <p:sldId id="273" r:id="rId21"/>
    <p:sldId id="305" r:id="rId22"/>
    <p:sldId id="319" r:id="rId23"/>
    <p:sldId id="320" r:id="rId24"/>
    <p:sldId id="321" r:id="rId25"/>
    <p:sldId id="322" r:id="rId26"/>
    <p:sldId id="323" r:id="rId27"/>
    <p:sldId id="324" r:id="rId28"/>
    <p:sldId id="325" r:id="rId29"/>
    <p:sldId id="326" r:id="rId30"/>
    <p:sldId id="327" r:id="rId31"/>
    <p:sldId id="328" r:id="rId32"/>
    <p:sldId id="329" r:id="rId33"/>
    <p:sldId id="330" r:id="rId34"/>
    <p:sldId id="331" r:id="rId35"/>
    <p:sldId id="332" r:id="rId36"/>
    <p:sldId id="333" r:id="rId37"/>
    <p:sldId id="334" r:id="rId38"/>
    <p:sldId id="335" r:id="rId39"/>
    <p:sldId id="336" r:id="rId40"/>
    <p:sldId id="337" r:id="rId41"/>
    <p:sldId id="338" r:id="rId42"/>
    <p:sldId id="339" r:id="rId43"/>
    <p:sldId id="340" r:id="rId44"/>
    <p:sldId id="341" r:id="rId45"/>
    <p:sldId id="342" r:id="rId46"/>
    <p:sldId id="343" r:id="rId47"/>
    <p:sldId id="344" r:id="rId48"/>
    <p:sldId id="345" r:id="rId49"/>
    <p:sldId id="347" r:id="rId50"/>
    <p:sldId id="348" r:id="rId51"/>
    <p:sldId id="438" r:id="rId52"/>
    <p:sldId id="349" r:id="rId53"/>
    <p:sldId id="350" r:id="rId54"/>
    <p:sldId id="351" r:id="rId55"/>
    <p:sldId id="352" r:id="rId56"/>
    <p:sldId id="353" r:id="rId57"/>
    <p:sldId id="354" r:id="rId58"/>
    <p:sldId id="355" r:id="rId59"/>
    <p:sldId id="356" r:id="rId60"/>
    <p:sldId id="357" r:id="rId61"/>
    <p:sldId id="358" r:id="rId62"/>
    <p:sldId id="360" r:id="rId63"/>
    <p:sldId id="361" r:id="rId64"/>
    <p:sldId id="362" r:id="rId65"/>
    <p:sldId id="363" r:id="rId66"/>
    <p:sldId id="364" r:id="rId67"/>
    <p:sldId id="365" r:id="rId68"/>
    <p:sldId id="366" r:id="rId69"/>
    <p:sldId id="367" r:id="rId70"/>
    <p:sldId id="368" r:id="rId71"/>
    <p:sldId id="369" r:id="rId72"/>
    <p:sldId id="370" r:id="rId73"/>
    <p:sldId id="371" r:id="rId74"/>
    <p:sldId id="372" r:id="rId75"/>
    <p:sldId id="373" r:id="rId76"/>
    <p:sldId id="374" r:id="rId77"/>
    <p:sldId id="375" r:id="rId78"/>
    <p:sldId id="376" r:id="rId79"/>
    <p:sldId id="377" r:id="rId80"/>
    <p:sldId id="378" r:id="rId81"/>
    <p:sldId id="379" r:id="rId82"/>
    <p:sldId id="380" r:id="rId83"/>
    <p:sldId id="381" r:id="rId84"/>
    <p:sldId id="382" r:id="rId85"/>
    <p:sldId id="383" r:id="rId86"/>
    <p:sldId id="384" r:id="rId87"/>
    <p:sldId id="385" r:id="rId88"/>
    <p:sldId id="386" r:id="rId89"/>
    <p:sldId id="387" r:id="rId90"/>
    <p:sldId id="388" r:id="rId91"/>
    <p:sldId id="389" r:id="rId92"/>
    <p:sldId id="390" r:id="rId93"/>
    <p:sldId id="391" r:id="rId94"/>
    <p:sldId id="392" r:id="rId95"/>
    <p:sldId id="393" r:id="rId96"/>
    <p:sldId id="394" r:id="rId97"/>
    <p:sldId id="395" r:id="rId98"/>
    <p:sldId id="396" r:id="rId99"/>
    <p:sldId id="397" r:id="rId100"/>
    <p:sldId id="434" r:id="rId101"/>
    <p:sldId id="398" r:id="rId102"/>
    <p:sldId id="399" r:id="rId103"/>
    <p:sldId id="400" r:id="rId104"/>
    <p:sldId id="401" r:id="rId105"/>
    <p:sldId id="436" r:id="rId106"/>
    <p:sldId id="402" r:id="rId107"/>
    <p:sldId id="403" r:id="rId108"/>
    <p:sldId id="404" r:id="rId109"/>
    <p:sldId id="405" r:id="rId110"/>
    <p:sldId id="406" r:id="rId111"/>
    <p:sldId id="407" r:id="rId112"/>
    <p:sldId id="408" r:id="rId113"/>
    <p:sldId id="409" r:id="rId114"/>
    <p:sldId id="410" r:id="rId115"/>
    <p:sldId id="411" r:id="rId116"/>
    <p:sldId id="412" r:id="rId117"/>
    <p:sldId id="413" r:id="rId118"/>
    <p:sldId id="414" r:id="rId119"/>
    <p:sldId id="415" r:id="rId120"/>
    <p:sldId id="416" r:id="rId121"/>
    <p:sldId id="417" r:id="rId122"/>
    <p:sldId id="418" r:id="rId123"/>
    <p:sldId id="419" r:id="rId124"/>
    <p:sldId id="420" r:id="rId125"/>
    <p:sldId id="421" r:id="rId126"/>
    <p:sldId id="422" r:id="rId127"/>
    <p:sldId id="423" r:id="rId128"/>
    <p:sldId id="424" r:id="rId129"/>
    <p:sldId id="425" r:id="rId130"/>
    <p:sldId id="426" r:id="rId131"/>
    <p:sldId id="427" r:id="rId132"/>
    <p:sldId id="526" r:id="rId133"/>
    <p:sldId id="527" r:id="rId134"/>
    <p:sldId id="428" r:id="rId135"/>
    <p:sldId id="429" r:id="rId136"/>
    <p:sldId id="430" r:id="rId137"/>
    <p:sldId id="431" r:id="rId138"/>
    <p:sldId id="432" r:id="rId139"/>
    <p:sldId id="437" r:id="rId140"/>
    <p:sldId id="433" r:id="rId1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4" Type="http://schemas.openxmlformats.org/officeDocument/2006/relationships/tableStyles" Target="tableStyles.xml"/><Relationship Id="rId143" Type="http://schemas.openxmlformats.org/officeDocument/2006/relationships/viewProps" Target="viewProps.xml"/><Relationship Id="rId142" Type="http://schemas.openxmlformats.org/officeDocument/2006/relationships/presProps" Target="presProps.xml"/><Relationship Id="rId141" Type="http://schemas.openxmlformats.org/officeDocument/2006/relationships/slide" Target="slides/slide139.xml"/><Relationship Id="rId140" Type="http://schemas.openxmlformats.org/officeDocument/2006/relationships/slide" Target="slides/slide138.xml"/><Relationship Id="rId14" Type="http://schemas.openxmlformats.org/officeDocument/2006/relationships/slide" Target="slides/slide12.xml"/><Relationship Id="rId139" Type="http://schemas.openxmlformats.org/officeDocument/2006/relationships/slide" Target="slides/slide137.xml"/><Relationship Id="rId138" Type="http://schemas.openxmlformats.org/officeDocument/2006/relationships/slide" Target="slides/slide136.xml"/><Relationship Id="rId137" Type="http://schemas.openxmlformats.org/officeDocument/2006/relationships/slide" Target="slides/slide135.xml"/><Relationship Id="rId136" Type="http://schemas.openxmlformats.org/officeDocument/2006/relationships/slide" Target="slides/slide134.xml"/><Relationship Id="rId135" Type="http://schemas.openxmlformats.org/officeDocument/2006/relationships/slide" Target="slides/slide133.xml"/><Relationship Id="rId134" Type="http://schemas.openxmlformats.org/officeDocument/2006/relationships/slide" Target="slides/slide132.xml"/><Relationship Id="rId133" Type="http://schemas.openxmlformats.org/officeDocument/2006/relationships/slide" Target="slides/slide131.xml"/><Relationship Id="rId132" Type="http://schemas.openxmlformats.org/officeDocument/2006/relationships/slide" Target="slides/slide130.xml"/><Relationship Id="rId131" Type="http://schemas.openxmlformats.org/officeDocument/2006/relationships/slide" Target="slides/slide129.xml"/><Relationship Id="rId130" Type="http://schemas.openxmlformats.org/officeDocument/2006/relationships/slide" Target="slides/slide128.xml"/><Relationship Id="rId13" Type="http://schemas.openxmlformats.org/officeDocument/2006/relationships/slide" Target="slides/slide11.xml"/><Relationship Id="rId129" Type="http://schemas.openxmlformats.org/officeDocument/2006/relationships/slide" Target="slides/slide127.xml"/><Relationship Id="rId128" Type="http://schemas.openxmlformats.org/officeDocument/2006/relationships/slide" Target="slides/slide126.xml"/><Relationship Id="rId127" Type="http://schemas.openxmlformats.org/officeDocument/2006/relationships/slide" Target="slides/slide125.xml"/><Relationship Id="rId126" Type="http://schemas.openxmlformats.org/officeDocument/2006/relationships/slide" Target="slides/slide124.xml"/><Relationship Id="rId125" Type="http://schemas.openxmlformats.org/officeDocument/2006/relationships/slide" Target="slides/slide123.xml"/><Relationship Id="rId124" Type="http://schemas.openxmlformats.org/officeDocument/2006/relationships/slide" Target="slides/slide122.xml"/><Relationship Id="rId123" Type="http://schemas.openxmlformats.org/officeDocument/2006/relationships/slide" Target="slides/slide121.xml"/><Relationship Id="rId122" Type="http://schemas.openxmlformats.org/officeDocument/2006/relationships/slide" Target="slides/slide120.xml"/><Relationship Id="rId121" Type="http://schemas.openxmlformats.org/officeDocument/2006/relationships/slide" Target="slides/slide119.xml"/><Relationship Id="rId120" Type="http://schemas.openxmlformats.org/officeDocument/2006/relationships/slide" Target="slides/slide118.xml"/><Relationship Id="rId12" Type="http://schemas.openxmlformats.org/officeDocument/2006/relationships/slide" Target="slides/slide10.xml"/><Relationship Id="rId119" Type="http://schemas.openxmlformats.org/officeDocument/2006/relationships/slide" Target="slides/slide117.xml"/><Relationship Id="rId118" Type="http://schemas.openxmlformats.org/officeDocument/2006/relationships/slide" Target="slides/slide116.xml"/><Relationship Id="rId117" Type="http://schemas.openxmlformats.org/officeDocument/2006/relationships/slide" Target="slides/slide115.xml"/><Relationship Id="rId116" Type="http://schemas.openxmlformats.org/officeDocument/2006/relationships/slide" Target="slides/slide114.xml"/><Relationship Id="rId115" Type="http://schemas.openxmlformats.org/officeDocument/2006/relationships/slide" Target="slides/slide113.xml"/><Relationship Id="rId114" Type="http://schemas.openxmlformats.org/officeDocument/2006/relationships/slide" Target="slides/slide112.xml"/><Relationship Id="rId113" Type="http://schemas.openxmlformats.org/officeDocument/2006/relationships/slide" Target="slides/slide111.xml"/><Relationship Id="rId112" Type="http://schemas.openxmlformats.org/officeDocument/2006/relationships/slide" Target="slides/slide110.xml"/><Relationship Id="rId111" Type="http://schemas.openxmlformats.org/officeDocument/2006/relationships/slide" Target="slides/slide109.xml"/><Relationship Id="rId110" Type="http://schemas.openxmlformats.org/officeDocument/2006/relationships/slide" Target="slides/slide108.xml"/><Relationship Id="rId11" Type="http://schemas.openxmlformats.org/officeDocument/2006/relationships/slide" Target="slides/slide9.xml"/><Relationship Id="rId109" Type="http://schemas.openxmlformats.org/officeDocument/2006/relationships/slide" Target="slides/slide107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9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0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1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2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3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4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5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6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7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9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0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1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2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3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4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5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6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www.gmail.com/" TargetMode="Externa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8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9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0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1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2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52400" y="228600"/>
            <a:ext cx="866775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4008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dirty="0" smtClean="0"/>
              <a:t>under this GenericServlet class we are having one more  sub class called as HttpSevlet class.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This HttpSevlet  extends GenericServlet class.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Because HttpSevlet class is extending GenericServlet class  is has to override service() method.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Even though there are no abstract methods in HttpSevlet 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class ,but still this class is abstract .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reason is we can not create object of abstract classes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, so java people decided or they want to form the rule ,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when ever you want to create a servlet you can not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use HttpSevlet class directly .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so create a (used defined) servlet you have create a class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by implementing Servlet interface or by extending 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HttpSevlet or GenericServlet class.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when we create a servlet by extending HttpSevlet class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we even override two more methods(not rule) doGet()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and doPost()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09600" y="0"/>
            <a:ext cx="744855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4038600"/>
            <a:ext cx="914400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In future if I add one more field , I need not touch my CardServlet , for example if I say Card Type , visa or master card , then with out touching my CardServlet , it should automatically create the table .</a:t>
            </a:r>
            <a:endParaRPr lang="en-US" sz="2500" dirty="0" smtClean="0"/>
          </a:p>
          <a:p>
            <a:endParaRPr lang="en-US" sz="2500" dirty="0" smtClean="0"/>
          </a:p>
          <a:p>
            <a:r>
              <a:rPr lang="en-US" sz="2500" dirty="0" smtClean="0"/>
              <a:t>So even if I modify my HTML form I should not touch my CardServlet .</a:t>
            </a:r>
            <a:endParaRPr lang="en-US" sz="2500" dirty="0" smtClean="0"/>
          </a:p>
          <a:p>
            <a:endParaRPr lang="en-US" sz="2500" dirty="0" smtClean="0"/>
          </a:p>
          <a:p>
            <a:r>
              <a:rPr lang="en-US" sz="2500" dirty="0" smtClean="0"/>
              <a:t>How to  manage this ? For this we have to use some more methods .</a:t>
            </a:r>
            <a:endParaRPr lang="en-US" sz="2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381000"/>
            <a:ext cx="91440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4525963"/>
          </a:xfrm>
        </p:spPr>
        <p:txBody>
          <a:bodyPr/>
          <a:lstStyle/>
          <a:p>
            <a:r>
              <a:rPr lang="en-US" dirty="0" smtClean="0"/>
              <a:t>In case of getParameter() method we have to pass input parameter name and it will give the value. If you are not aware of input parameter name ? or if you have 50+ input values its really tedious to use getParameter() method.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That’s why this getParameterNames() came into picture 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609600"/>
            <a:ext cx="914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Refer </a:t>
            </a:r>
            <a:r>
              <a:rPr lang="en-IN" b="1" dirty="0" smtClean="0"/>
              <a:t>GetParameterNames.war</a:t>
            </a:r>
            <a:endParaRPr lang="en-IN" b="1" dirty="0" smtClean="0"/>
          </a:p>
          <a:p>
            <a:r>
              <a:rPr lang="en-IN" dirty="0" smtClean="0"/>
              <a:t>And</a:t>
            </a:r>
            <a:r>
              <a:rPr lang="en-IN" b="1" dirty="0" smtClean="0"/>
              <a:t> GetParameterValues.war</a:t>
            </a:r>
            <a:endParaRPr lang="en-US" b="1" dirty="0" smtClean="0"/>
          </a:p>
          <a:p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76400" y="3124200"/>
            <a:ext cx="69342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300" b="1" dirty="0" smtClean="0">
                <a:solidFill>
                  <a:schemeClr val="accent1"/>
                </a:solidFill>
              </a:rPr>
              <a:t>Servlet to Servlet Communication</a:t>
            </a:r>
            <a:endParaRPr lang="en-US" sz="33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33400" y="609600"/>
            <a:ext cx="7162800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19075" y="4267200"/>
            <a:ext cx="892492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304800"/>
            <a:ext cx="81534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2362200" y="5257800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(we will not send any data we will just forward the request)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" y="304800"/>
            <a:ext cx="8839200" cy="564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" y="947738"/>
            <a:ext cx="9144000" cy="496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228600"/>
            <a:ext cx="876300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Even though all the methods of  HttpServlet class are concrete , java people declared it as abstract , because  they don't want users to create object of this class .</a:t>
            </a:r>
            <a:endParaRPr lang="en-US" sz="3200" dirty="0" smtClean="0"/>
          </a:p>
          <a:p>
            <a:endParaRPr lang="en-US" sz="3200" dirty="0" smtClean="0"/>
          </a:p>
          <a:p>
            <a:r>
              <a:rPr lang="en-US" sz="3200" dirty="0" smtClean="0"/>
              <a:t>So now when ever i want to create a servlet i can not use HttpServlet directly , i need to create my own user defined class that extends HttpServlet or  GenericServlet.</a:t>
            </a:r>
            <a:endParaRPr lang="en-US" sz="3200" dirty="0" smtClean="0"/>
          </a:p>
          <a:p>
            <a:endParaRPr lang="en-US" sz="3200" dirty="0" smtClean="0"/>
          </a:p>
          <a:p>
            <a:r>
              <a:rPr lang="en-US" sz="3200" dirty="0" smtClean="0"/>
              <a:t>when we extend HttpServlet , along with service() method we generally override two more methods (not rule) doGet() and doPost() .</a:t>
            </a:r>
            <a:endParaRPr lang="en-US" sz="3200" dirty="0"/>
          </a:p>
        </p:txBody>
      </p:sp>
    </p:spTree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2388" y="919163"/>
            <a:ext cx="9039225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763" y="533400"/>
            <a:ext cx="9134475" cy="503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219200" y="5791200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When you click on “ok”  button we want to connect back to this “login.html” page.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0" y="28194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Dialog box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33363" y="909638"/>
            <a:ext cx="8677275" cy="503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2863" y="457201"/>
            <a:ext cx="9058275" cy="551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371600" y="5715000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Let us suppose we entered</a:t>
            </a:r>
            <a:endParaRPr lang="en-IN" dirty="0" smtClean="0"/>
          </a:p>
          <a:p>
            <a:r>
              <a:rPr lang="en-IN" dirty="0" smtClean="0"/>
              <a:t>Username : bbb</a:t>
            </a:r>
            <a:endParaRPr lang="en-IN" dirty="0" smtClean="0"/>
          </a:p>
          <a:p>
            <a:r>
              <a:rPr lang="en-IN" dirty="0" smtClean="0"/>
              <a:t>Password  : bbb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" y="304800"/>
            <a:ext cx="9144000" cy="541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219200" y="5943600"/>
            <a:ext cx="632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When login failed we want to connect to register servlet.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" y="152400"/>
            <a:ext cx="9144000" cy="579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" y="304800"/>
            <a:ext cx="9144000" cy="6172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" y="228600"/>
            <a:ext cx="9144000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76213" y="914400"/>
            <a:ext cx="8791575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33363" y="152400"/>
            <a:ext cx="8677275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04800" y="914400"/>
            <a:ext cx="8153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609600" y="914400"/>
            <a:ext cx="8382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33363" y="457200"/>
            <a:ext cx="8677275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1447800"/>
            <a:ext cx="86868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300" dirty="0" smtClean="0"/>
              <a:t>create table users(username varchar(10) , password varchar(10));</a:t>
            </a:r>
            <a:endParaRPr lang="en-US" sz="3300" dirty="0" smtClean="0"/>
          </a:p>
          <a:p>
            <a:endParaRPr lang="en-US" sz="3300" dirty="0" smtClean="0"/>
          </a:p>
          <a:p>
            <a:r>
              <a:rPr lang="en-US" sz="3300" dirty="0" smtClean="0"/>
              <a:t>mysql&gt; insert into users values('aaa','aaa');</a:t>
            </a:r>
            <a:endParaRPr lang="en-US" sz="3300" dirty="0"/>
          </a:p>
        </p:txBody>
      </p:sp>
    </p:spTree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" y="685800"/>
            <a:ext cx="9144000" cy="5105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81000" y="533400"/>
            <a:ext cx="8203822" cy="549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52400" y="228600"/>
            <a:ext cx="8991600" cy="645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33400" y="304800"/>
            <a:ext cx="83058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52400" y="304800"/>
            <a:ext cx="88392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57200" y="284356"/>
            <a:ext cx="8458199" cy="6268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33400" y="0"/>
            <a:ext cx="8000999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" y="228600"/>
            <a:ext cx="9144000" cy="6400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"/>
            <a:ext cx="8763000" cy="544036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sz="3300" dirty="0" smtClean="0"/>
              <a:t>					As an example when you say </a:t>
            </a:r>
            <a:r>
              <a:rPr lang="en-IN" sz="3300" dirty="0" smtClean="0">
                <a:hlinkClick r:id="rId1"/>
              </a:rPr>
              <a:t>www.gmail.com</a:t>
            </a:r>
            <a:r>
              <a:rPr lang="en-IN" sz="3300" dirty="0" smtClean="0"/>
              <a:t> you are making a request to gmail server , so in response what gmail will do ? it will display the login page. </a:t>
            </a:r>
            <a:endParaRPr lang="en-US" sz="3300" dirty="0" smtClean="0"/>
          </a:p>
          <a:p>
            <a:pPr>
              <a:buFont typeface="Wingdings" panose="05000000000000000000" pitchFamily="2" charset="2"/>
              <a:buChar char="q"/>
            </a:pPr>
            <a:endParaRPr lang="en-IN" sz="33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IN" sz="3300" dirty="0" smtClean="0"/>
              <a:t>				So the data which is going from browser to servlet or server is managed with request.</a:t>
            </a:r>
            <a:endParaRPr lang="en-IN" sz="3300" dirty="0" smtClean="0"/>
          </a:p>
          <a:p>
            <a:pPr>
              <a:buFont typeface="Wingdings" panose="05000000000000000000" pitchFamily="2" charset="2"/>
              <a:buChar char="q"/>
            </a:pPr>
            <a:endParaRPr lang="en-IN" sz="33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IN" sz="3300" dirty="0" smtClean="0"/>
              <a:t>			The data which is coming from servlet or server to browser is called as response.</a:t>
            </a:r>
            <a:endParaRPr lang="en-US" sz="33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-381000"/>
            <a:ext cx="8686800" cy="7293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import java.io.*;</a:t>
            </a:r>
            <a:endParaRPr lang="en-US" b="1" dirty="0" smtClean="0"/>
          </a:p>
          <a:p>
            <a:r>
              <a:rPr lang="en-US" b="1" dirty="0" smtClean="0"/>
              <a:t>import java.sql.Connection;</a:t>
            </a:r>
            <a:endParaRPr lang="en-US" b="1" dirty="0" smtClean="0"/>
          </a:p>
          <a:p>
            <a:r>
              <a:rPr lang="en-US" b="1" dirty="0" smtClean="0"/>
              <a:t>import java.sql.DriverManager;</a:t>
            </a:r>
            <a:endParaRPr lang="en-US" b="1" dirty="0" smtClean="0"/>
          </a:p>
          <a:p>
            <a:r>
              <a:rPr lang="en-US" b="1" dirty="0" smtClean="0"/>
              <a:t>import java.sql.PreparedStatement;</a:t>
            </a:r>
            <a:endParaRPr lang="en-US" b="1" dirty="0" smtClean="0"/>
          </a:p>
          <a:p>
            <a:r>
              <a:rPr lang="en-US" b="1" dirty="0" smtClean="0"/>
              <a:t>import java.sql.ResultSet;</a:t>
            </a:r>
            <a:endParaRPr lang="en-US" b="1" dirty="0" smtClean="0"/>
          </a:p>
          <a:p>
            <a:r>
              <a:rPr lang="en-US" b="1" dirty="0" smtClean="0"/>
              <a:t>import java.sql.SQLException;</a:t>
            </a:r>
            <a:endParaRPr lang="en-US" b="1" dirty="0" smtClean="0"/>
          </a:p>
          <a:p>
            <a:endParaRPr lang="en-US" dirty="0" smtClean="0"/>
          </a:p>
          <a:p>
            <a:r>
              <a:rPr lang="en-US" b="1" dirty="0" smtClean="0"/>
              <a:t>import javax.servlet.*;</a:t>
            </a:r>
            <a:endParaRPr lang="en-US" b="1" dirty="0" smtClean="0"/>
          </a:p>
          <a:p>
            <a:r>
              <a:rPr lang="en-US" b="1" dirty="0" smtClean="0"/>
              <a:t>import javax.servlet.http.*;</a:t>
            </a:r>
            <a:endParaRPr lang="en-US" b="1" dirty="0" smtClean="0"/>
          </a:p>
          <a:p>
            <a:r>
              <a:rPr lang="en-US" b="1" dirty="0" smtClean="0"/>
              <a:t>import javax.swing.JOptionPane;</a:t>
            </a:r>
            <a:endParaRPr lang="en-US" b="1" dirty="0" smtClean="0"/>
          </a:p>
          <a:p>
            <a:r>
              <a:rPr lang="en-US" b="1" dirty="0" smtClean="0"/>
              <a:t>public class </a:t>
            </a:r>
            <a:r>
              <a:rPr lang="en-US" b="1" u="sng" dirty="0" smtClean="0"/>
              <a:t>LoginServlet extends HttpServlet {</a:t>
            </a:r>
            <a:endParaRPr lang="en-US" b="1" u="sng" dirty="0" smtClean="0"/>
          </a:p>
          <a:p>
            <a:r>
              <a:rPr lang="en-US" dirty="0" smtClean="0"/>
              <a:t>Connection con;</a:t>
            </a:r>
            <a:endParaRPr lang="en-US" dirty="0" smtClean="0"/>
          </a:p>
          <a:p>
            <a:r>
              <a:rPr lang="en-US" b="1" dirty="0" smtClean="0"/>
              <a:t>public void init(ServletConfig config)</a:t>
            </a:r>
            <a:endParaRPr lang="en-US" b="1" dirty="0" smtClean="0"/>
          </a:p>
          <a:p>
            <a:r>
              <a:rPr lang="en-US" dirty="0" smtClean="0"/>
              <a:t>{</a:t>
            </a:r>
            <a:endParaRPr lang="en-US" dirty="0" smtClean="0"/>
          </a:p>
          <a:p>
            <a:r>
              <a:rPr lang="en-US" b="1" dirty="0" smtClean="0"/>
              <a:t>try {</a:t>
            </a:r>
            <a:endParaRPr lang="en-US" b="1" dirty="0" smtClean="0"/>
          </a:p>
          <a:p>
            <a:r>
              <a:rPr lang="en-US" dirty="0" smtClean="0"/>
              <a:t>Class.</a:t>
            </a:r>
            <a:r>
              <a:rPr lang="en-US" i="1" dirty="0" smtClean="0"/>
              <a:t>forName("com.mysql.jdbc.Driver");</a:t>
            </a:r>
            <a:endParaRPr lang="en-US" i="1" dirty="0" smtClean="0"/>
          </a:p>
          <a:p>
            <a:r>
              <a:rPr lang="en-US" dirty="0" smtClean="0"/>
              <a:t>con=DriverManager.</a:t>
            </a:r>
            <a:r>
              <a:rPr lang="en-US" i="1" dirty="0" smtClean="0"/>
              <a:t>getConnection("jdbc:mysql://localhost:3306/mydb","root","root");</a:t>
            </a:r>
            <a:endParaRPr lang="en-US" i="1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} </a:t>
            </a:r>
            <a:r>
              <a:rPr lang="en-US" b="1" dirty="0" smtClean="0"/>
              <a:t>catch (Exception e) {</a:t>
            </a:r>
            <a:endParaRPr lang="en-US" b="1" dirty="0" smtClean="0"/>
          </a:p>
          <a:p>
            <a:r>
              <a:rPr lang="en-US" dirty="0" smtClean="0"/>
              <a:t>e.printStackTrace();</a:t>
            </a:r>
            <a:endParaRPr lang="en-US" dirty="0" smtClean="0"/>
          </a:p>
          <a:p>
            <a:r>
              <a:rPr lang="en-US" dirty="0" smtClean="0"/>
              <a:t>}</a:t>
            </a:r>
            <a:endParaRPr lang="en-US" dirty="0" smtClean="0"/>
          </a:p>
          <a:p>
            <a:r>
              <a:rPr lang="en-US" dirty="0" smtClean="0"/>
              <a:t>}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6781800" y="1066800"/>
            <a:ext cx="1811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LoginServlet.java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2250"/>
            <a:ext cx="8457565" cy="6426835"/>
          </a:xfrm>
        </p:spPr>
        <p:txBody>
          <a:bodyPr>
            <a:normAutofit fontScale="25000"/>
          </a:bodyPr>
          <a:p>
            <a:pPr marL="0" indent="0">
              <a:buNone/>
            </a:pPr>
            <a:r>
              <a:rPr lang="en-US" sz="6400" b="1" dirty="0" smtClean="0">
                <a:sym typeface="+mn-ea"/>
              </a:rPr>
              <a:t>protected void doGet(HttpServletRequest request, HttpServletResponse response) throws ServletException, IOException {</a:t>
            </a:r>
            <a:endParaRPr lang="en-US" sz="6400" b="1" dirty="0" smtClean="0"/>
          </a:p>
          <a:p>
            <a:pPr marL="0" indent="0">
              <a:buNone/>
            </a:pPr>
            <a:endParaRPr lang="en-US" sz="6400" dirty="0" smtClean="0"/>
          </a:p>
          <a:p>
            <a:pPr marL="0" indent="0">
              <a:buNone/>
            </a:pPr>
            <a:r>
              <a:rPr lang="en-US" sz="6400" dirty="0" smtClean="0">
                <a:sym typeface="+mn-ea"/>
              </a:rPr>
              <a:t>PrintWriter </a:t>
            </a:r>
            <a:r>
              <a:rPr lang="en-US" sz="6400" u="sng" dirty="0" smtClean="0">
                <a:sym typeface="+mn-ea"/>
              </a:rPr>
              <a:t>out=response.getWriter();</a:t>
            </a:r>
            <a:endParaRPr lang="en-US" sz="6400" u="sng" dirty="0" smtClean="0"/>
          </a:p>
          <a:p>
            <a:pPr marL="0" indent="0">
              <a:buNone/>
            </a:pPr>
            <a:r>
              <a:rPr lang="en-US" sz="6400" dirty="0" smtClean="0">
                <a:sym typeface="+mn-ea"/>
              </a:rPr>
              <a:t>String username=request.getParameter("username");</a:t>
            </a:r>
            <a:endParaRPr lang="en-US" sz="6400" dirty="0" smtClean="0"/>
          </a:p>
          <a:p>
            <a:pPr marL="0" indent="0">
              <a:buNone/>
            </a:pPr>
            <a:r>
              <a:rPr lang="en-US" sz="6400" dirty="0" smtClean="0">
                <a:sym typeface="+mn-ea"/>
              </a:rPr>
              <a:t>String password=request.getParameter("password");</a:t>
            </a:r>
            <a:endParaRPr lang="en-US" sz="6400" dirty="0" smtClean="0"/>
          </a:p>
          <a:p>
            <a:pPr marL="0" indent="0">
              <a:buNone/>
            </a:pPr>
            <a:r>
              <a:rPr lang="en-US" sz="6400" b="1" dirty="0" smtClean="0">
                <a:sym typeface="+mn-ea"/>
              </a:rPr>
              <a:t>try {</a:t>
            </a:r>
            <a:endParaRPr lang="en-US" sz="6400" b="1" dirty="0" smtClean="0"/>
          </a:p>
          <a:p>
            <a:pPr marL="0" indent="0">
              <a:buNone/>
            </a:pPr>
            <a:r>
              <a:rPr lang="en-US" sz="6400" dirty="0" smtClean="0">
                <a:sym typeface="+mn-ea"/>
              </a:rPr>
              <a:t>PreparedStatement st=con.prepareStatement("select * from users where username='"+username+"' and password='"+password+"'");</a:t>
            </a:r>
            <a:endParaRPr lang="en-US" sz="6400" dirty="0" smtClean="0"/>
          </a:p>
          <a:p>
            <a:pPr marL="0" indent="0">
              <a:buNone/>
            </a:pPr>
            <a:r>
              <a:rPr lang="en-US" sz="6400" dirty="0" smtClean="0">
                <a:sym typeface="+mn-ea"/>
              </a:rPr>
              <a:t>ResultSet rs=st.executeQuery();</a:t>
            </a:r>
            <a:endParaRPr lang="en-US" sz="6400" dirty="0" smtClean="0"/>
          </a:p>
          <a:p>
            <a:pPr marL="0" indent="0">
              <a:buNone/>
            </a:pPr>
            <a:r>
              <a:rPr lang="en-US" sz="6400" b="1" dirty="0" smtClean="0">
                <a:sym typeface="+mn-ea"/>
              </a:rPr>
              <a:t>if(rs.next())</a:t>
            </a:r>
            <a:endParaRPr lang="en-US" sz="6400" b="1" dirty="0" smtClean="0"/>
          </a:p>
          <a:p>
            <a:pPr marL="0" indent="0">
              <a:buNone/>
            </a:pPr>
            <a:r>
              <a:rPr lang="en-US" sz="6400" dirty="0" smtClean="0">
                <a:sym typeface="+mn-ea"/>
              </a:rPr>
              <a:t>{</a:t>
            </a:r>
            <a:endParaRPr lang="en-US" sz="6400" dirty="0" smtClean="0"/>
          </a:p>
          <a:p>
            <a:pPr marL="0" indent="0">
              <a:buNone/>
            </a:pPr>
            <a:r>
              <a:rPr lang="en-US" sz="6400" dirty="0" smtClean="0">
                <a:sym typeface="+mn-ea"/>
              </a:rPr>
              <a:t>JOptionPane.</a:t>
            </a:r>
            <a:r>
              <a:rPr lang="en-US" sz="6400" i="1" dirty="0" smtClean="0">
                <a:sym typeface="+mn-ea"/>
              </a:rPr>
              <a:t>showMessageDialog(</a:t>
            </a:r>
            <a:r>
              <a:rPr lang="en-US" sz="6400" b="1" i="1" dirty="0" smtClean="0">
                <a:sym typeface="+mn-ea"/>
              </a:rPr>
              <a:t>null, "Login Successful");</a:t>
            </a:r>
            <a:endParaRPr lang="en-US" sz="6400" b="1" i="1" dirty="0" smtClean="0"/>
          </a:p>
          <a:p>
            <a:pPr marL="0" indent="0">
              <a:buNone/>
            </a:pPr>
            <a:r>
              <a:rPr lang="en-US" sz="6400" dirty="0" smtClean="0">
                <a:sym typeface="+mn-ea"/>
              </a:rPr>
              <a:t>response.sendRedirect("/LoginProject/login.html");</a:t>
            </a:r>
            <a:endParaRPr lang="en-US" sz="6400" dirty="0" smtClean="0"/>
          </a:p>
          <a:p>
            <a:pPr marL="0" indent="0">
              <a:buNone/>
            </a:pPr>
            <a:r>
              <a:rPr lang="en-US" sz="6400" dirty="0" smtClean="0">
                <a:sym typeface="+mn-ea"/>
              </a:rPr>
              <a:t>}</a:t>
            </a:r>
            <a:endParaRPr lang="en-US" sz="6400" dirty="0" smtClean="0"/>
          </a:p>
          <a:p>
            <a:pPr marL="0" indent="0">
              <a:buNone/>
            </a:pPr>
            <a:r>
              <a:rPr lang="en-US" sz="6400" b="1" dirty="0" smtClean="0">
                <a:sym typeface="+mn-ea"/>
              </a:rPr>
              <a:t>else {</a:t>
            </a:r>
            <a:endParaRPr lang="en-US" sz="6400" b="1" dirty="0" smtClean="0"/>
          </a:p>
          <a:p>
            <a:pPr marL="0" indent="0">
              <a:buNone/>
            </a:pPr>
            <a:r>
              <a:rPr lang="en-US" sz="6400" dirty="0" smtClean="0">
                <a:sym typeface="+mn-ea"/>
              </a:rPr>
              <a:t>JOptionPane.</a:t>
            </a:r>
            <a:r>
              <a:rPr lang="en-US" sz="6400" i="1" dirty="0" smtClean="0">
                <a:sym typeface="+mn-ea"/>
              </a:rPr>
              <a:t>showMessageDialog(</a:t>
            </a:r>
            <a:r>
              <a:rPr lang="en-US" sz="6400" b="1" i="1" dirty="0" smtClean="0">
                <a:sym typeface="+mn-ea"/>
              </a:rPr>
              <a:t>null,"Login Not Successful");</a:t>
            </a:r>
            <a:endParaRPr lang="en-US" sz="6400" b="1" i="1" dirty="0" smtClean="0"/>
          </a:p>
          <a:p>
            <a:pPr marL="0" indent="0">
              <a:buNone/>
            </a:pPr>
            <a:r>
              <a:rPr lang="en-US" sz="6400" dirty="0" smtClean="0">
                <a:sym typeface="+mn-ea"/>
              </a:rPr>
              <a:t>    RequestDispatcher rd=request.getRequestDispatcher("/RegisterServlet");</a:t>
            </a:r>
            <a:endParaRPr lang="en-US" sz="6400" dirty="0" smtClean="0"/>
          </a:p>
          <a:p>
            <a:pPr marL="0" indent="0">
              <a:buNone/>
            </a:pPr>
            <a:r>
              <a:rPr lang="en-US" sz="6400" dirty="0" smtClean="0">
                <a:sym typeface="+mn-ea"/>
              </a:rPr>
              <a:t>    rd.forward(request, response);</a:t>
            </a:r>
            <a:endParaRPr lang="en-US" sz="6400" dirty="0" smtClean="0"/>
          </a:p>
          <a:p>
            <a:pPr marL="0" indent="0">
              <a:buNone/>
            </a:pPr>
            <a:r>
              <a:rPr lang="en-US" sz="6400" dirty="0" smtClean="0">
                <a:sym typeface="+mn-ea"/>
              </a:rPr>
              <a:t>}</a:t>
            </a:r>
            <a:endParaRPr lang="en-US" sz="6400" dirty="0" smtClean="0"/>
          </a:p>
          <a:p>
            <a:pPr marL="0" indent="0">
              <a:buNone/>
            </a:pPr>
            <a:r>
              <a:rPr lang="en-US" sz="6400" dirty="0" smtClean="0">
                <a:sym typeface="+mn-ea"/>
              </a:rPr>
              <a:t>st.close();</a:t>
            </a:r>
            <a:endParaRPr lang="en-US" sz="6400" dirty="0" smtClean="0"/>
          </a:p>
          <a:p>
            <a:pPr marL="0" indent="0">
              <a:buNone/>
            </a:pPr>
            <a:r>
              <a:rPr lang="en-US" sz="6400" dirty="0" smtClean="0">
                <a:sym typeface="+mn-ea"/>
              </a:rPr>
              <a:t>} </a:t>
            </a:r>
            <a:endParaRPr lang="en-US" sz="640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5430"/>
            <a:ext cx="8229600" cy="5861050"/>
          </a:xfrm>
        </p:spPr>
        <p:txBody>
          <a:bodyPr>
            <a:normAutofit fontScale="25000"/>
          </a:bodyPr>
          <a:p>
            <a:pPr marL="0" indent="0">
              <a:buNone/>
            </a:pPr>
            <a:r>
              <a:rPr lang="en-US" sz="6855" b="1" dirty="0" smtClean="0">
                <a:sym typeface="+mn-ea"/>
              </a:rPr>
              <a:t>catch (Exception e) {</a:t>
            </a:r>
            <a:endParaRPr lang="en-US" sz="6855" b="1" dirty="0" smtClean="0"/>
          </a:p>
          <a:p>
            <a:pPr marL="0" indent="0">
              <a:buNone/>
            </a:pPr>
            <a:r>
              <a:rPr lang="en-US" sz="6855" dirty="0" smtClean="0">
                <a:sym typeface="+mn-ea"/>
              </a:rPr>
              <a:t>e.printStackTrace();</a:t>
            </a:r>
            <a:endParaRPr lang="en-US" sz="6855" dirty="0" smtClean="0"/>
          </a:p>
          <a:p>
            <a:pPr marL="0" indent="0">
              <a:buNone/>
            </a:pPr>
            <a:r>
              <a:rPr lang="en-US" sz="6855" dirty="0" smtClean="0">
                <a:sym typeface="+mn-ea"/>
              </a:rPr>
              <a:t>}</a:t>
            </a:r>
            <a:endParaRPr lang="en-US" sz="6855" dirty="0" smtClean="0"/>
          </a:p>
          <a:p>
            <a:pPr marL="0" indent="0">
              <a:buNone/>
            </a:pPr>
            <a:r>
              <a:rPr lang="en-US" sz="6855" dirty="0" smtClean="0">
                <a:sym typeface="+mn-ea"/>
              </a:rPr>
              <a:t>}</a:t>
            </a:r>
            <a:endParaRPr lang="en-US" sz="6855" dirty="0" smtClean="0"/>
          </a:p>
          <a:p>
            <a:pPr marL="0" indent="0">
              <a:buNone/>
            </a:pPr>
            <a:endParaRPr lang="en-US" sz="6855" dirty="0" smtClean="0"/>
          </a:p>
          <a:p>
            <a:pPr marL="0" indent="0">
              <a:buNone/>
            </a:pPr>
            <a:endParaRPr lang="en-US" sz="6855" dirty="0" smtClean="0"/>
          </a:p>
          <a:p>
            <a:pPr marL="0" indent="0">
              <a:buNone/>
            </a:pPr>
            <a:r>
              <a:rPr lang="en-US" sz="6855" b="1" dirty="0" smtClean="0">
                <a:sym typeface="+mn-ea"/>
              </a:rPr>
              <a:t>protected void doPost(HttpServletRequest request, HttpServletResponse response) throws ServletException, IOException {</a:t>
            </a:r>
            <a:endParaRPr lang="en-US" sz="6855" b="1" dirty="0" smtClean="0"/>
          </a:p>
          <a:p>
            <a:pPr marL="0" indent="0">
              <a:buNone/>
            </a:pPr>
            <a:r>
              <a:rPr lang="en-US" sz="6855" dirty="0" smtClean="0">
                <a:sym typeface="+mn-ea"/>
              </a:rPr>
              <a:t>doGet(request, response);</a:t>
            </a:r>
            <a:endParaRPr lang="en-US" sz="6855" dirty="0" smtClean="0"/>
          </a:p>
          <a:p>
            <a:pPr marL="0" indent="0">
              <a:buNone/>
            </a:pPr>
            <a:r>
              <a:rPr lang="en-US" sz="6855" dirty="0" smtClean="0">
                <a:sym typeface="+mn-ea"/>
              </a:rPr>
              <a:t>}</a:t>
            </a:r>
            <a:endParaRPr lang="en-US" sz="6855" dirty="0" smtClean="0"/>
          </a:p>
          <a:p>
            <a:pPr marL="0" indent="0">
              <a:buNone/>
            </a:pPr>
            <a:r>
              <a:rPr lang="en-US" sz="6855" b="1" dirty="0" smtClean="0">
                <a:sym typeface="+mn-ea"/>
              </a:rPr>
              <a:t>public void destroy()</a:t>
            </a:r>
            <a:endParaRPr lang="en-US" sz="6855" b="1" dirty="0" smtClean="0"/>
          </a:p>
          <a:p>
            <a:pPr marL="0" indent="0">
              <a:buNone/>
            </a:pPr>
            <a:r>
              <a:rPr lang="en-US" sz="6855" dirty="0" smtClean="0">
                <a:sym typeface="+mn-ea"/>
              </a:rPr>
              <a:t>{</a:t>
            </a:r>
            <a:endParaRPr lang="en-US" sz="6855" dirty="0" smtClean="0"/>
          </a:p>
          <a:p>
            <a:pPr marL="0" indent="0">
              <a:buNone/>
            </a:pPr>
            <a:r>
              <a:rPr lang="en-US" sz="6855" b="1" dirty="0" smtClean="0">
                <a:sym typeface="+mn-ea"/>
              </a:rPr>
              <a:t>try {</a:t>
            </a:r>
            <a:endParaRPr lang="en-US" sz="6855" b="1" dirty="0" smtClean="0"/>
          </a:p>
          <a:p>
            <a:pPr marL="0" indent="0">
              <a:buNone/>
            </a:pPr>
            <a:r>
              <a:rPr lang="en-US" sz="6855" dirty="0" smtClean="0">
                <a:sym typeface="+mn-ea"/>
              </a:rPr>
              <a:t>con.close();</a:t>
            </a:r>
            <a:endParaRPr lang="en-US" sz="6855" dirty="0" smtClean="0"/>
          </a:p>
          <a:p>
            <a:pPr marL="0" indent="0">
              <a:buNone/>
            </a:pPr>
            <a:r>
              <a:rPr lang="en-US" sz="6855" dirty="0" smtClean="0">
                <a:sym typeface="+mn-ea"/>
              </a:rPr>
              <a:t>} </a:t>
            </a:r>
            <a:r>
              <a:rPr lang="en-US" sz="6855" b="1" dirty="0" smtClean="0">
                <a:sym typeface="+mn-ea"/>
              </a:rPr>
              <a:t>catch (SQLException e) {</a:t>
            </a:r>
            <a:endParaRPr lang="en-US" sz="6855" b="1" dirty="0" smtClean="0"/>
          </a:p>
          <a:p>
            <a:pPr marL="0" indent="0">
              <a:buNone/>
            </a:pPr>
            <a:r>
              <a:rPr lang="en-US" sz="6855" dirty="0" smtClean="0">
                <a:sym typeface="+mn-ea"/>
              </a:rPr>
              <a:t>e.printStackTrace();</a:t>
            </a:r>
            <a:endParaRPr lang="en-US" sz="6855" dirty="0" smtClean="0"/>
          </a:p>
          <a:p>
            <a:pPr marL="0" indent="0">
              <a:buNone/>
            </a:pPr>
            <a:r>
              <a:rPr lang="en-US" sz="6855" dirty="0" smtClean="0">
                <a:sym typeface="+mn-ea"/>
              </a:rPr>
              <a:t>}</a:t>
            </a:r>
            <a:endParaRPr lang="en-US" sz="6855" dirty="0" smtClean="0"/>
          </a:p>
          <a:p>
            <a:pPr marL="0" indent="0">
              <a:buNone/>
            </a:pPr>
            <a:r>
              <a:rPr lang="en-US" sz="6855" dirty="0" smtClean="0">
                <a:sym typeface="+mn-ea"/>
              </a:rPr>
              <a:t>}</a:t>
            </a:r>
            <a:endParaRPr lang="en-US" sz="6855" dirty="0" smtClean="0"/>
          </a:p>
          <a:p>
            <a:pPr marL="0" indent="0">
              <a:buNone/>
            </a:pPr>
            <a:endParaRPr lang="en-US" sz="6855" dirty="0" smtClean="0"/>
          </a:p>
          <a:p>
            <a:pPr marL="0" indent="0">
              <a:buNone/>
            </a:pPr>
            <a:r>
              <a:rPr lang="en-US" sz="6855" dirty="0" smtClean="0">
                <a:sym typeface="+mn-ea"/>
              </a:rPr>
              <a:t>}</a:t>
            </a:r>
            <a:endParaRPr lang="en-US" sz="6855" dirty="0" smtClean="0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04801" y="457200"/>
            <a:ext cx="7977188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85800" y="431074"/>
            <a:ext cx="80010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90600" y="792978"/>
            <a:ext cx="7162799" cy="5272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85800" y="1349883"/>
            <a:ext cx="7315200" cy="3913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228600"/>
            <a:ext cx="9144000" cy="6019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Refer </a:t>
            </a:r>
            <a:r>
              <a:rPr lang="en-IN" b="1" dirty="0" smtClean="0"/>
              <a:t>LoginProject.war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04801" y="381000"/>
            <a:ext cx="8358188" cy="518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" y="228600"/>
            <a:ext cx="8991600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705600" y="5105400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When you close the browser window the servlet will get destroyed.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1295400"/>
            <a:ext cx="6899275" cy="260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74625" y="0"/>
            <a:ext cx="87947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6019800" y="3810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accent2"/>
                </a:solidFill>
              </a:rPr>
              <a:t>Servlets class must be public</a:t>
            </a:r>
            <a:endParaRPr lang="en-IN" dirty="0" smtClean="0">
              <a:solidFill>
                <a:schemeClr val="accent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53200" y="1981200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accent2"/>
                </a:solidFill>
              </a:rPr>
              <a:t>So when ever you make a request it will invoke service() method</a:t>
            </a:r>
            <a:r>
              <a:rPr lang="en-IN" dirty="0" smtClean="0"/>
              <a:t>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28600" y="304800"/>
            <a:ext cx="8153400" cy="342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143000" y="4495800"/>
            <a:ext cx="7010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ServletRequest</a:t>
            </a:r>
            <a:endParaRPr lang="en-US" sz="2400" b="1" dirty="0" smtClean="0"/>
          </a:p>
          <a:p>
            <a:r>
              <a:rPr lang="en-IN" sz="2400" dirty="0" smtClean="0"/>
              <a:t> and </a:t>
            </a:r>
            <a:endParaRPr lang="en-IN" sz="2400" dirty="0" smtClean="0"/>
          </a:p>
          <a:p>
            <a:r>
              <a:rPr lang="en-US" sz="2400" b="1" dirty="0" smtClean="0"/>
              <a:t>ServletResponse</a:t>
            </a:r>
            <a:endParaRPr lang="en-US" sz="2400" b="1" dirty="0" smtClean="0"/>
          </a:p>
          <a:p>
            <a:r>
              <a:rPr lang="en-IN" sz="2400" dirty="0" smtClean="0"/>
              <a:t>Are also interfaces.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28600" y="304800"/>
            <a:ext cx="8461375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04800" y="5257800"/>
            <a:ext cx="8610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/>
              <a:t>Now a days when ever you type any url in browser is it automatically going with http?</a:t>
            </a:r>
            <a:endParaRPr lang="en-IN" sz="2800" dirty="0" smtClean="0"/>
          </a:p>
          <a:p>
            <a:r>
              <a:rPr lang="en-IN" sz="2800" dirty="0" smtClean="0"/>
              <a:t>Yes , now a days maximum web applications are http.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81000" y="228600"/>
            <a:ext cx="7953375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533400" y="5288340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EJB is out dated , instead of EJB people are using spring frame work . 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152400"/>
            <a:ext cx="8896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838200"/>
            <a:ext cx="85344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Always remember parent folder of “bin” is the home directory.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3975" y="1143000"/>
            <a:ext cx="903605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73614" y="152400"/>
            <a:ext cx="8335478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0757" y="76200"/>
            <a:ext cx="9007043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28600" y="152400"/>
            <a:ext cx="8839200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04800" y="228600"/>
            <a:ext cx="8305800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90513" y="14288"/>
            <a:ext cx="8562975" cy="682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04800" y="304800"/>
            <a:ext cx="8839200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76200"/>
            <a:ext cx="883920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dirty="0" smtClean="0"/>
              <a:t>	When you develop a java EE application or web application , is that web application is accessed  by  multiple  users (clients) ? </a:t>
            </a:r>
            <a:endParaRPr lang="en-US" sz="28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 smtClean="0"/>
              <a:t>	So when you want your application to be accessed by multiple clients , what we need to do , we need to keep the </a:t>
            </a:r>
            <a:r>
              <a:rPr lang="en-US" sz="2800" b="1" dirty="0" smtClean="0">
                <a:solidFill>
                  <a:srgbClr val="FF0000"/>
                </a:solidFill>
              </a:rPr>
              <a:t>application</a:t>
            </a:r>
            <a:r>
              <a:rPr lang="en-US" sz="2800" dirty="0" smtClean="0"/>
              <a:t> in a server .</a:t>
            </a:r>
            <a:endParaRPr lang="en-US" sz="2800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sz="28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 smtClean="0"/>
              <a:t>	Once we keep the application in server then only , that application is accessed by multiple clients .</a:t>
            </a:r>
            <a:endParaRPr lang="en-US" sz="2800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sz="28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 smtClean="0"/>
              <a:t>	In case of java , we have 2 types of servers , web server and application server .</a:t>
            </a:r>
            <a:endParaRPr lang="en-US" sz="28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 smtClean="0"/>
              <a:t>	Web servers are used to develop only web applications , that means web servers can understand only servlets and jsp  .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76263" y="80963"/>
            <a:ext cx="7991475" cy="669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71450" y="457200"/>
            <a:ext cx="8972550" cy="316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381000" y="3581400"/>
            <a:ext cx="838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/>
              <a:t>Servlets are used to create web applications</a:t>
            </a:r>
            <a:endParaRPr lang="en-IN" sz="3200" dirty="0" smtClean="0"/>
          </a:p>
          <a:p>
            <a:endParaRPr lang="en-IN" sz="3200" dirty="0" smtClean="0"/>
          </a:p>
          <a:p>
            <a:r>
              <a:rPr lang="en-IN" sz="3200" dirty="0" smtClean="0"/>
              <a:t>When you want to create a web application we have to create a different project</a:t>
            </a:r>
            <a:endParaRPr lang="en-IN" sz="3200" dirty="0" smtClean="0"/>
          </a:p>
          <a:p>
            <a:endParaRPr lang="en-IN" sz="3200" dirty="0" smtClean="0"/>
          </a:p>
          <a:p>
            <a:r>
              <a:rPr lang="en-IN" sz="3200" dirty="0" smtClean="0"/>
              <a:t>So we have to go with dynamic web project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52400" y="76200"/>
            <a:ext cx="8915400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28600" y="90596"/>
            <a:ext cx="8839200" cy="6767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304800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Or select java EE perspective from right most corner </a:t>
            </a:r>
            <a:endParaRPr lang="en-US" sz="2800" b="1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28600" y="1001014"/>
            <a:ext cx="8839200" cy="5475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28600" y="76200"/>
            <a:ext cx="8763000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28600" y="457200"/>
            <a:ext cx="83058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71463" y="2614613"/>
            <a:ext cx="8601075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004888" y="757238"/>
            <a:ext cx="7134225" cy="534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52400" y="152400"/>
            <a:ext cx="8915400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419600" y="1828800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Means web servers can understand only servlets and JSP 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24400" y="47244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Means web server is a subset of Application server.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71488" y="119063"/>
            <a:ext cx="8201025" cy="661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95263" y="214313"/>
            <a:ext cx="8753475" cy="642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28600" y="76200"/>
            <a:ext cx="8582025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04800" y="152400"/>
            <a:ext cx="8302625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57200" y="0"/>
            <a:ext cx="838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" y="152400"/>
            <a:ext cx="8915400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371600" y="5105400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Copy the URL and you can run  it in any browser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28600" y="76200"/>
            <a:ext cx="8534400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52400" y="152400"/>
            <a:ext cx="8762999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364163"/>
          </a:xfrm>
        </p:spPr>
        <p:txBody>
          <a:bodyPr>
            <a:normAutofit/>
          </a:bodyPr>
          <a:lstStyle/>
          <a:p>
            <a:r>
              <a:rPr lang="en-IN" dirty="0" smtClean="0"/>
              <a:t>This web.xml file is very important , your servlet is running because of this web.xml.</a:t>
            </a:r>
            <a:endParaRPr lang="en-IN" dirty="0" smtClean="0"/>
          </a:p>
          <a:p>
            <a:r>
              <a:rPr lang="en-IN" dirty="0" smtClean="0"/>
              <a:t>If the project structure is not like this , then we can not go with Servlets</a:t>
            </a:r>
            <a:endParaRPr lang="en-IN" dirty="0" smtClean="0"/>
          </a:p>
          <a:p>
            <a:r>
              <a:rPr lang="en-IN" dirty="0" smtClean="0"/>
              <a:t>That’s the reason to make a project structure in this fashion we have to create a dynamic web project.</a:t>
            </a:r>
            <a:endParaRPr lang="en-IN" dirty="0" smtClean="0"/>
          </a:p>
          <a:p>
            <a:r>
              <a:rPr lang="en-IN" dirty="0" smtClean="0"/>
              <a:t>Java files are located in java resources </a:t>
            </a:r>
            <a:r>
              <a:rPr lang="en-IN" dirty="0" smtClean="0">
                <a:sym typeface="Wingdings" panose="05000000000000000000" pitchFamily="2" charset="2"/>
              </a:rPr>
              <a:t> src folder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38200" y="1752600"/>
            <a:ext cx="648335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228600"/>
            <a:ext cx="861060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u="sng" dirty="0" smtClean="0">
                <a:solidFill>
                  <a:schemeClr val="accent2"/>
                </a:solidFill>
              </a:rPr>
              <a:t>HTML vs Sevlets</a:t>
            </a:r>
            <a:endParaRPr lang="en-US" sz="3200" b="1" i="1" u="sng" dirty="0" smtClean="0">
              <a:solidFill>
                <a:schemeClr val="accent2"/>
              </a:solidFill>
            </a:endParaRPr>
          </a:p>
          <a:p>
            <a:r>
              <a:rPr lang="en-US" sz="3200" dirty="0" smtClean="0"/>
              <a:t>	HTML is used to develop </a:t>
            </a:r>
            <a:r>
              <a:rPr lang="en-US" sz="3200" b="1" dirty="0" smtClean="0"/>
              <a:t>static web pages </a:t>
            </a:r>
            <a:r>
              <a:rPr lang="en-US" sz="3200" dirty="0" smtClean="0"/>
              <a:t>.</a:t>
            </a:r>
            <a:endParaRPr lang="en-US" sz="3200" dirty="0" smtClean="0"/>
          </a:p>
          <a:p>
            <a:r>
              <a:rPr lang="en-US" sz="3200" dirty="0" smtClean="0"/>
              <a:t>In order to add dynamic content we can go with java script or jquery . But they are only for dynamic web pages not applications .</a:t>
            </a:r>
            <a:endParaRPr lang="en-US" sz="3200" dirty="0" smtClean="0"/>
          </a:p>
          <a:p>
            <a:endParaRPr lang="en-US" sz="3200" dirty="0" smtClean="0"/>
          </a:p>
          <a:p>
            <a:r>
              <a:rPr lang="en-US" sz="3200" dirty="0" smtClean="0"/>
              <a:t>	When you say application , it should able to connect to database , manage the transactions , provide security all the features should come . These features are some thing difficult in java script and jquery . That’s the reason we make use of servlets or jsp or php .</a:t>
            </a:r>
            <a:endParaRPr lang="en-US" sz="3200" dirty="0" smtClean="0"/>
          </a:p>
          <a:p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"/>
            <a:ext cx="8229600" cy="452596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b="1" dirty="0" smtClean="0"/>
              <a:t>import </a:t>
            </a:r>
            <a:r>
              <a:rPr lang="en-US" sz="2400" b="1" dirty="0" smtClean="0"/>
              <a:t>java.io.IOException;</a:t>
            </a:r>
            <a:endParaRPr lang="en-US" sz="2400" b="1" dirty="0" smtClean="0"/>
          </a:p>
          <a:p>
            <a:pPr>
              <a:buNone/>
            </a:pPr>
            <a:r>
              <a:rPr lang="en-US" sz="2400" b="1" dirty="0" smtClean="0"/>
              <a:t>import java.io.PrintWriter;</a:t>
            </a:r>
            <a:endParaRPr lang="en-US" sz="2400" b="1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b="1" dirty="0" smtClean="0"/>
              <a:t>import javax.servlet.ServletException;</a:t>
            </a:r>
            <a:endParaRPr lang="en-US" sz="2400" b="1" dirty="0" smtClean="0"/>
          </a:p>
          <a:p>
            <a:pPr>
              <a:buNone/>
            </a:pPr>
            <a:r>
              <a:rPr lang="en-US" sz="2400" b="1" dirty="0" smtClean="0"/>
              <a:t>import javax.servlet.http.HttpServlet;</a:t>
            </a:r>
            <a:endParaRPr lang="en-US" sz="2400" b="1" dirty="0" smtClean="0"/>
          </a:p>
          <a:p>
            <a:pPr>
              <a:buNone/>
            </a:pPr>
            <a:r>
              <a:rPr lang="en-US" sz="2400" b="1" dirty="0" smtClean="0"/>
              <a:t>import javax.servlet.http.HttpServletRequest;</a:t>
            </a:r>
            <a:endParaRPr lang="en-US" sz="2400" b="1" dirty="0" smtClean="0"/>
          </a:p>
          <a:p>
            <a:pPr>
              <a:buNone/>
            </a:pPr>
            <a:r>
              <a:rPr lang="en-US" sz="2400" b="1" dirty="0" smtClean="0"/>
              <a:t>import javax.servlet.http.HttpServletResponse;</a:t>
            </a:r>
            <a:endParaRPr lang="en-US" sz="2400" b="1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b="1" dirty="0" smtClean="0"/>
              <a:t>public class </a:t>
            </a:r>
            <a:r>
              <a:rPr lang="en-US" sz="2400" b="1" u="sng" dirty="0" smtClean="0"/>
              <a:t>WelcomeServlet extends HttpServlet {</a:t>
            </a:r>
            <a:endParaRPr lang="en-US" sz="2400" b="1" u="sng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b="1" dirty="0" smtClean="0"/>
              <a:t>protected void doGet(HttpServletRequest request, HttpServletResponse response) throws ServletException, IOException {</a:t>
            </a:r>
            <a:endParaRPr lang="en-US" sz="2400" b="1" dirty="0" smtClean="0"/>
          </a:p>
          <a:p>
            <a:pPr>
              <a:buNone/>
            </a:pPr>
            <a:r>
              <a:rPr lang="en-US" sz="2400" dirty="0" smtClean="0"/>
              <a:t>PrintWriter out=response.getWriter();</a:t>
            </a: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out.print("Welcome to First Servlet Program");</a:t>
            </a: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}</a:t>
            </a: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}</a:t>
            </a:r>
            <a:endParaRPr lang="en-US" sz="2400" dirty="0" smtClean="0"/>
          </a:p>
          <a:p>
            <a:pPr>
              <a:buNone/>
            </a:pPr>
            <a:endParaRPr lang="en-US" sz="24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04800" y="304800"/>
            <a:ext cx="85344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" y="304800"/>
            <a:ext cx="89154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85800" y="609600"/>
            <a:ext cx="7324725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381000"/>
            <a:ext cx="711835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So when you give this URL first it will go to web project  , under this web project it will load </a:t>
            </a:r>
            <a:r>
              <a:rPr lang="en-IN" b="1" dirty="0" smtClean="0"/>
              <a:t>web.xml</a:t>
            </a:r>
            <a:r>
              <a:rPr lang="en-IN" dirty="0" smtClean="0"/>
              <a:t> file and see the URL pattern and servletname and now goes the servlet name class and runs your welcome servlet.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81000" y="533400"/>
            <a:ext cx="60960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52400" y="0"/>
            <a:ext cx="89154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/>
          <a:lstStyle/>
          <a:p>
            <a:r>
              <a:rPr lang="en-IN" dirty="0" smtClean="0"/>
              <a:t>URL patterns plays major role in our web applications ,we refer to a particular servlet or even jsp files using URL pattern.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When you are running your application , you may get some issues , like your server is unable to start because of port number issues,it will say 8080 port number is already in use. Because if you install oracle express edition , it also will run at 8080 port .</a:t>
            </a:r>
            <a:endParaRPr lang="en-IN" dirty="0" smtClean="0"/>
          </a:p>
          <a:p>
            <a:r>
              <a:rPr lang="en-IN" dirty="0" smtClean="0"/>
              <a:t>So how to change port number when you are getting port number issues.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43998" y="76201"/>
            <a:ext cx="8595201" cy="6705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28600" y="0"/>
            <a:ext cx="8915400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4343400" y="4419600"/>
            <a:ext cx="3429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We can develop server side web applications using </a:t>
            </a:r>
            <a:endParaRPr lang="en-IN" dirty="0" smtClean="0"/>
          </a:p>
          <a:p>
            <a:r>
              <a:rPr lang="en-IN" dirty="0" smtClean="0"/>
              <a:t>Servlets </a:t>
            </a:r>
            <a:endParaRPr lang="en-IN" dirty="0" smtClean="0"/>
          </a:p>
          <a:p>
            <a:r>
              <a:rPr lang="en-IN" dirty="0" smtClean="0"/>
              <a:t>Java</a:t>
            </a:r>
            <a:endParaRPr lang="en-IN" dirty="0" smtClean="0"/>
          </a:p>
          <a:p>
            <a:r>
              <a:rPr lang="en-IN" dirty="0" smtClean="0"/>
              <a:t>Asp.net</a:t>
            </a:r>
            <a:endParaRPr lang="en-IN" dirty="0" smtClean="0"/>
          </a:p>
          <a:p>
            <a:r>
              <a:rPr lang="en-IN" dirty="0" smtClean="0"/>
              <a:t>php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04800" y="228600"/>
            <a:ext cx="86106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17475" y="609600"/>
            <a:ext cx="890905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71488" y="33338"/>
            <a:ext cx="8201025" cy="679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81038" y="547688"/>
            <a:ext cx="7781925" cy="576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28688" y="471488"/>
            <a:ext cx="7286625" cy="591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81038" y="452438"/>
            <a:ext cx="7781925" cy="595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752600" y="685800"/>
            <a:ext cx="5714999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524000" y="609601"/>
            <a:ext cx="60960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52400" y="228600"/>
            <a:ext cx="8915400" cy="6324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42875" y="228600"/>
            <a:ext cx="885825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119188" y="871538"/>
            <a:ext cx="6905625" cy="511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8600" y="228600"/>
            <a:ext cx="86106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import java.io.IOException;</a:t>
            </a:r>
            <a:endParaRPr lang="en-US" b="1" dirty="0" smtClean="0"/>
          </a:p>
          <a:p>
            <a:r>
              <a:rPr lang="en-US" b="1" dirty="0" smtClean="0"/>
              <a:t>import java.io.PrintWriter;</a:t>
            </a:r>
            <a:endParaRPr lang="en-US" b="1" dirty="0" smtClean="0"/>
          </a:p>
          <a:p>
            <a:endParaRPr lang="en-US" dirty="0" smtClean="0"/>
          </a:p>
          <a:p>
            <a:r>
              <a:rPr lang="en-US" b="1" dirty="0" smtClean="0"/>
              <a:t>import javax.servlet.ServletException;</a:t>
            </a:r>
            <a:endParaRPr lang="en-US" b="1" dirty="0" smtClean="0"/>
          </a:p>
          <a:p>
            <a:r>
              <a:rPr lang="en-US" b="1" dirty="0" smtClean="0"/>
              <a:t>import javax.servlet.http.HttpServlet;</a:t>
            </a:r>
            <a:endParaRPr lang="en-US" b="1" dirty="0" smtClean="0"/>
          </a:p>
          <a:p>
            <a:r>
              <a:rPr lang="en-US" b="1" dirty="0" smtClean="0"/>
              <a:t>import javax.servlet.http.HttpServletRequest;</a:t>
            </a:r>
            <a:endParaRPr lang="en-US" b="1" dirty="0" smtClean="0"/>
          </a:p>
          <a:p>
            <a:r>
              <a:rPr lang="en-US" b="1" dirty="0" smtClean="0"/>
              <a:t>import javax.servlet.http.HttpServletResponse;</a:t>
            </a:r>
            <a:endParaRPr lang="en-US" b="1" dirty="0" smtClean="0"/>
          </a:p>
          <a:p>
            <a:endParaRPr lang="en-US" dirty="0" smtClean="0"/>
          </a:p>
          <a:p>
            <a:r>
              <a:rPr lang="en-US" b="1" dirty="0" smtClean="0"/>
              <a:t>public class </a:t>
            </a:r>
            <a:r>
              <a:rPr lang="en-US" b="1" u="sng" dirty="0" smtClean="0"/>
              <a:t>HelloServlet extends HttpServlet {</a:t>
            </a:r>
            <a:endParaRPr lang="en-US" b="1" u="sng" dirty="0" smtClean="0"/>
          </a:p>
          <a:p>
            <a:r>
              <a:rPr lang="en-US" b="1" dirty="0" smtClean="0"/>
              <a:t>protected void doGet(HttpServletRequest request, HttpServletResponse response) throws ServletException, IOException {</a:t>
            </a:r>
            <a:endParaRPr lang="en-US" b="1" dirty="0" smtClean="0"/>
          </a:p>
          <a:p>
            <a:r>
              <a:rPr lang="en-US" dirty="0" smtClean="0"/>
              <a:t>PrintWriter out = response.getWriter();</a:t>
            </a:r>
            <a:endParaRPr lang="en-US" dirty="0" smtClean="0"/>
          </a:p>
          <a:p>
            <a:r>
              <a:rPr lang="en-US" dirty="0" smtClean="0"/>
              <a:t>response.setContentType("text/html"); // optional</a:t>
            </a:r>
            <a:endParaRPr lang="en-US" dirty="0" smtClean="0"/>
          </a:p>
          <a:p>
            <a:r>
              <a:rPr lang="en-US" dirty="0" smtClean="0"/>
              <a:t>out.println("&lt;html&gt;");</a:t>
            </a:r>
            <a:endParaRPr lang="en-US" dirty="0" smtClean="0"/>
          </a:p>
          <a:p>
            <a:r>
              <a:rPr lang="en-US" dirty="0" smtClean="0"/>
              <a:t>out.println("&lt;body&gt;");</a:t>
            </a:r>
            <a:endParaRPr lang="en-US" dirty="0" smtClean="0"/>
          </a:p>
          <a:p>
            <a:r>
              <a:rPr lang="en-US" dirty="0" smtClean="0"/>
              <a:t>out.println("&lt;font face=\"arial\" size=\"5\" color=\"blue\"&gt;Hello to all&lt;/font&gt;");</a:t>
            </a:r>
            <a:endParaRPr lang="en-US" dirty="0" smtClean="0"/>
          </a:p>
          <a:p>
            <a:r>
              <a:rPr lang="en-US" dirty="0" smtClean="0"/>
              <a:t>out.println("&lt;/body&gt;");</a:t>
            </a:r>
            <a:endParaRPr lang="en-US" dirty="0" smtClean="0"/>
          </a:p>
          <a:p>
            <a:r>
              <a:rPr lang="en-US" dirty="0" smtClean="0"/>
              <a:t>out.println("&lt;/html&gt;");</a:t>
            </a:r>
            <a:endParaRPr lang="en-US" dirty="0" smtClean="0"/>
          </a:p>
          <a:p>
            <a:r>
              <a:rPr lang="en-US" dirty="0" smtClean="0"/>
              <a:t>}</a:t>
            </a:r>
            <a:endParaRPr lang="en-US" dirty="0" smtClean="0"/>
          </a:p>
          <a:p>
            <a:r>
              <a:rPr lang="en-US" dirty="0" smtClean="0"/>
              <a:t>}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00038" y="152400"/>
            <a:ext cx="8543925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152400"/>
            <a:ext cx="9144000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04800" y="914400"/>
            <a:ext cx="8077200" cy="490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52400" y="838200"/>
            <a:ext cx="88392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144000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4876800"/>
            <a:ext cx="561022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3505200"/>
            <a:ext cx="8077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 smtClean="0"/>
              <a:t> 		</a:t>
            </a:r>
            <a:r>
              <a:rPr lang="en-US" sz="3300" b="1" dirty="0" smtClean="0">
                <a:solidFill>
                  <a:srgbClr val="FF0000"/>
                </a:solidFill>
              </a:rPr>
              <a:t>request.getParameter()  </a:t>
            </a:r>
            <a:r>
              <a:rPr lang="en-US" sz="3300" dirty="0" smtClean="0"/>
              <a:t>Method return type is string . If you want to convert it into other type we have to use wrapper classes . In our example we are only displaying form data , so we need not do any conversions .</a:t>
            </a:r>
            <a:endParaRPr lang="en-US" sz="3300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762000"/>
            <a:ext cx="8839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 smtClean="0"/>
              <a:t>		To read form data into servlet we make use of a method </a:t>
            </a:r>
            <a:r>
              <a:rPr lang="en-US" sz="3300" b="1" dirty="0" smtClean="0">
                <a:solidFill>
                  <a:srgbClr val="FF0000"/>
                </a:solidFill>
              </a:rPr>
              <a:t>request.getParameter()  </a:t>
            </a:r>
            <a:r>
              <a:rPr lang="en-US" sz="3300" dirty="0" smtClean="0"/>
              <a:t>, why request ? Because the data is coming from browser to server i.e. servlet .</a:t>
            </a:r>
            <a:endParaRPr lang="en-US" sz="3300" dirty="0" smtClean="0"/>
          </a:p>
          <a:p>
            <a:endParaRPr lang="en-US" sz="3300" b="1" dirty="0" smtClean="0">
              <a:solidFill>
                <a:srgbClr val="FF0000"/>
              </a:solidFill>
            </a:endParaRPr>
          </a:p>
          <a:p>
            <a:endParaRPr lang="en-US" sz="33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42963" y="2614613"/>
            <a:ext cx="7458075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76250" y="923925"/>
            <a:ext cx="8191500" cy="501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5867400" y="2819400"/>
            <a:ext cx="1828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04838" y="157163"/>
            <a:ext cx="7934325" cy="654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81000" y="381000"/>
            <a:ext cx="84582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85800" y="914400"/>
            <a:ext cx="8229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81013" y="271463"/>
            <a:ext cx="8181975" cy="631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014413" y="604838"/>
            <a:ext cx="7115175" cy="564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89916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04800" y="228600"/>
            <a:ext cx="8534400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81001" y="762000"/>
            <a:ext cx="7386638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81000" y="457200"/>
            <a:ext cx="8718698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04800"/>
            <a:ext cx="8534400" cy="62484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000" dirty="0" smtClean="0"/>
              <a:t>The top most interface under servlet is "Servlet“ interface.</a:t>
            </a:r>
            <a:endParaRPr lang="en-US" sz="2000" dirty="0" smtClean="0"/>
          </a:p>
          <a:p>
            <a:pPr>
              <a:buNone/>
            </a:pPr>
            <a:r>
              <a:rPr lang="en-US" sz="2000" dirty="0" smtClean="0"/>
              <a:t>interface </a:t>
            </a:r>
            <a:r>
              <a:rPr lang="en-US" sz="2000" dirty="0" smtClean="0"/>
              <a:t>contains </a:t>
            </a:r>
            <a:r>
              <a:rPr lang="en-US" sz="2000" dirty="0" smtClean="0"/>
              <a:t>abstract methods</a:t>
            </a: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r>
              <a:rPr lang="en-US" sz="2000" dirty="0" smtClean="0"/>
              <a:t>1. public void init(ServletConfig config)	</a:t>
            </a:r>
            <a:endParaRPr lang="en-US" sz="2000" dirty="0" smtClean="0"/>
          </a:p>
          <a:p>
            <a:pPr>
              <a:buNone/>
            </a:pPr>
            <a:r>
              <a:rPr lang="en-US" sz="2000" dirty="0" smtClean="0"/>
              <a:t>2. public void service(ServletRequest request,ServletResponse response)	</a:t>
            </a:r>
            <a:endParaRPr lang="en-US" sz="2000" dirty="0" smtClean="0"/>
          </a:p>
          <a:p>
            <a:pPr>
              <a:buNone/>
            </a:pPr>
            <a:r>
              <a:rPr lang="en-US" sz="2000" dirty="0" smtClean="0"/>
              <a:t>3. public void destroy()	</a:t>
            </a:r>
            <a:endParaRPr lang="en-US" sz="2000" dirty="0" smtClean="0"/>
          </a:p>
          <a:p>
            <a:pPr>
              <a:buNone/>
            </a:pPr>
            <a:r>
              <a:rPr lang="en-US" sz="2000" dirty="0" smtClean="0"/>
              <a:t>4. public ServletConfig getServletConfig()</a:t>
            </a:r>
            <a:endParaRPr lang="en-US" sz="2000" dirty="0" smtClean="0"/>
          </a:p>
          <a:p>
            <a:pPr>
              <a:buNone/>
            </a:pPr>
            <a:r>
              <a:rPr lang="en-US" sz="2000" dirty="0" smtClean="0"/>
              <a:t>5. public String getServletInfo()</a:t>
            </a: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r>
              <a:rPr lang="en-US" sz="2000" dirty="0" smtClean="0"/>
              <a:t>GenericServlet class implements Servlet interface .</a:t>
            </a:r>
            <a:endParaRPr lang="en-US" sz="2000" dirty="0" smtClean="0"/>
          </a:p>
          <a:p>
            <a:pPr>
              <a:buNone/>
            </a:pPr>
            <a:r>
              <a:rPr lang="en-US" sz="2000" dirty="0" smtClean="0"/>
              <a:t> when a class implements an interface it has to provide implementation to all the methods(abstract) of that interface.</a:t>
            </a:r>
            <a:endParaRPr lang="en-US" sz="2000" dirty="0" smtClean="0"/>
          </a:p>
          <a:p>
            <a:pPr>
              <a:buNone/>
            </a:pPr>
            <a:r>
              <a:rPr lang="en-US" sz="2000" dirty="0" smtClean="0"/>
              <a:t>In GenericServlet class all the methods of Servlet  interface have been overridden except service() method.</a:t>
            </a:r>
            <a:endParaRPr lang="en-US" sz="2000" dirty="0" smtClean="0"/>
          </a:p>
          <a:p>
            <a:pPr>
              <a:buNone/>
            </a:pPr>
            <a:r>
              <a:rPr lang="en-US" sz="2000" dirty="0" smtClean="0"/>
              <a:t>so GenericServlet class should be abstract class.</a:t>
            </a: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/>
          </a:p>
        </p:txBody>
      </p:sp>
    </p:spTree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533400"/>
            <a:ext cx="8305800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 smtClean="0"/>
              <a:t>		Now if you observe properly , what ever the data we are entering into the HTML form , it is visible in the URL .</a:t>
            </a:r>
            <a:endParaRPr lang="en-US" sz="3300" dirty="0" smtClean="0"/>
          </a:p>
          <a:p>
            <a:r>
              <a:rPr lang="en-US" sz="3300" dirty="0" smtClean="0"/>
              <a:t> 		</a:t>
            </a:r>
            <a:endParaRPr lang="en-US" sz="3300" dirty="0" smtClean="0"/>
          </a:p>
          <a:p>
            <a:r>
              <a:rPr lang="en-US" sz="3300" dirty="0" smtClean="0"/>
              <a:t>For example in my HTML forms we are going to accept passwords , and once we click on submit , it will connect to a servlet , then will the password visible in URL ? </a:t>
            </a:r>
            <a:endParaRPr lang="en-US" sz="3300" dirty="0" smtClean="0"/>
          </a:p>
          <a:p>
            <a:r>
              <a:rPr lang="en-US" sz="3300" dirty="0" smtClean="0"/>
              <a:t>	Yes . </a:t>
            </a:r>
            <a:endParaRPr lang="en-US" sz="33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" y="609600"/>
            <a:ext cx="7924800" cy="5678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300" dirty="0" smtClean="0"/>
              <a:t>		So when you go for passwords we should not make it visible .</a:t>
            </a:r>
            <a:endParaRPr lang="en-US" sz="3300" dirty="0" smtClean="0"/>
          </a:p>
          <a:p>
            <a:endParaRPr lang="en-US" sz="3300" dirty="0" smtClean="0"/>
          </a:p>
          <a:p>
            <a:r>
              <a:rPr lang="en-US" sz="3300" dirty="0" smtClean="0"/>
              <a:t>	So when we are accepting passwords mainly , we don’t want  send the data along with URL . We don’t want to make it visible in the URL . We want security .</a:t>
            </a:r>
            <a:endParaRPr lang="en-US" sz="3300" dirty="0" smtClean="0"/>
          </a:p>
          <a:p>
            <a:endParaRPr lang="en-US" sz="3300" dirty="0" smtClean="0"/>
          </a:p>
          <a:p>
            <a:r>
              <a:rPr lang="en-US" sz="3300" dirty="0" smtClean="0"/>
              <a:t>	Why the data is visible in URL is ? By default the HTTP protocol goes with get() method .</a:t>
            </a:r>
            <a:endParaRPr lang="en-US" sz="33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90513" y="914400"/>
            <a:ext cx="856297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04800"/>
            <a:ext cx="868680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3000" dirty="0" smtClean="0"/>
              <a:t>			When ever you make a request to a servlet (i.e. making request means running our emp.html file)  , which method will get executed ?  </a:t>
            </a:r>
            <a:endParaRPr lang="en-US" sz="3000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sz="30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3000" dirty="0" smtClean="0"/>
              <a:t>		When ever you make a request for the first time , when the servlet is loaded , it will goto init() method .</a:t>
            </a:r>
            <a:endParaRPr lang="en-US" sz="30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3000" dirty="0" smtClean="0"/>
              <a:t>		 Does your EmpServlet.java has init() 		method ? NO . </a:t>
            </a:r>
            <a:endParaRPr lang="en-US" sz="30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3000" dirty="0" smtClean="0"/>
              <a:t>		Does your HttpServlet  has init() method ? 		NO .  </a:t>
            </a:r>
            <a:endParaRPr lang="en-US" sz="30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3000" dirty="0" smtClean="0"/>
              <a:t>	HttpServlet is extending GenericServlet , in this class we have init() method , so it will execute init() method .</a:t>
            </a:r>
            <a:endParaRPr lang="en-US" sz="3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04800"/>
            <a:ext cx="868680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q"/>
            </a:pPr>
            <a:endParaRPr lang="en-US" sz="30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3000" dirty="0" smtClean="0"/>
              <a:t>		After init() method , it will goto service() method , service() method of HttpServlet will be called . In that service() method it will check whether the method call is get or post .</a:t>
            </a:r>
            <a:endParaRPr lang="en-US" sz="30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3000" dirty="0" smtClean="0"/>
              <a:t>	 If the method call is get , then it will invoke doGet() method .</a:t>
            </a:r>
            <a:endParaRPr lang="en-US" sz="3000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sz="30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3000" dirty="0" smtClean="0"/>
              <a:t> So your service() method of HttpServlet is taking care of invoking doGet() method . So if method is get , then the data goes along with the URL .</a:t>
            </a:r>
            <a:endParaRPr lang="en-US" sz="3000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sz="30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3000" dirty="0" smtClean="0"/>
              <a:t>If you don’t want to send data along with the URL . We have to say method=“post” .</a:t>
            </a:r>
            <a:endParaRPr lang="en-US" sz="3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04800"/>
            <a:ext cx="8686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q"/>
            </a:pPr>
            <a:endParaRPr lang="en-US" sz="30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3000" dirty="0" smtClean="0"/>
              <a:t>		When you say method=“post” , now also it will connect to servlet , goes to HttpServlet class , invokes the service() method , then service() method will check the method call and if the method call is “post” , it going to invoke doPost()  method . In doPost() we are invoking doGet() again .</a:t>
            </a:r>
            <a:endParaRPr lang="en-US" sz="3000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sz="3000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sz="3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81000" y="1066800"/>
            <a:ext cx="83820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76212" y="609600"/>
            <a:ext cx="8510588" cy="571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685800"/>
            <a:ext cx="91440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Refer </a:t>
            </a:r>
            <a:r>
              <a:rPr lang="en-IN" b="1" dirty="0" smtClean="0"/>
              <a:t>ReadingHtmlFormdata.war</a:t>
            </a:r>
            <a:endParaRPr lang="en-IN" b="1" dirty="0" smtClean="0"/>
          </a:p>
          <a:p>
            <a:r>
              <a:rPr lang="en-IN" dirty="0" smtClean="0"/>
              <a:t>And</a:t>
            </a:r>
            <a:r>
              <a:rPr lang="en-IN" b="1" dirty="0" smtClean="0"/>
              <a:t> ReadingHtmlFormdata2.war</a:t>
            </a:r>
            <a:endParaRPr lang="en-US" b="1" dirty="0" smtClean="0"/>
          </a:p>
          <a:p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11165</Words>
  <Application>WPS Presentation</Application>
  <PresentationFormat>On-screen Show (4:3)</PresentationFormat>
  <Paragraphs>301</Paragraphs>
  <Slides>139</Slides>
  <Notes>0</Notes>
  <HiddenSlides>5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139</vt:i4>
      </vt:variant>
    </vt:vector>
  </HeadingPairs>
  <TitlesOfParts>
    <vt:vector size="146" baseType="lpstr">
      <vt:lpstr>Arial</vt:lpstr>
      <vt:lpstr>SimSun</vt:lpstr>
      <vt:lpstr>Wingdings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MY WORLD</dc:creator>
  <cp:lastModifiedBy>priyanshu</cp:lastModifiedBy>
  <cp:revision>167</cp:revision>
  <dcterms:created xsi:type="dcterms:W3CDTF">2006-08-16T00:00:00Z</dcterms:created>
  <dcterms:modified xsi:type="dcterms:W3CDTF">2024-10-01T01:03:09Z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F2114D0C13D34B2197A3C0621243A9AF_12</vt:lpwstr>
  </property>
  <property fmtid="{D5CDD505-2E9C-101B-9397-08002B2CF9AE}" pid="3" name="KSOProductBuildVer">
    <vt:lpwstr>1033-12.2.0.18283</vt:lpwstr>
  </property>
</Properties>
</file>